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70" r:id="rId3"/>
    <p:sldId id="271" r:id="rId4"/>
    <p:sldId id="274" r:id="rId5"/>
    <p:sldId id="275" r:id="rId6"/>
    <p:sldId id="276" r:id="rId7"/>
    <p:sldId id="277" r:id="rId8"/>
    <p:sldId id="278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6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5919D-908F-4CB9-A23C-7589421357D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0A5F6-61AA-4416-8643-0F59B1EB8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8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rgro.ru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55526"/>
            <a:ext cx="3285751" cy="292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17343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Элементарное решение</a:t>
            </a:r>
            <a:r>
              <a:rPr lang="ru-RU" sz="1200" dirty="0"/>
              <a:t> </a:t>
            </a:r>
            <a:r>
              <a:rPr lang="ru-RU" sz="1200" dirty="0" smtClean="0"/>
              <a:t>- уже более 5 лет оказывает услуги по разработке сайтов на базе 1С-Битрикс: Управление сайтом. За эти годы, мы смогли зарекомендовать себя, как качественные исполнители и хорошие партнеры. Основные направления наших услуг: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88495" y="2269837"/>
            <a:ext cx="62918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Landing Page </a:t>
            </a:r>
            <a:r>
              <a:rPr lang="en-US" sz="1200" dirty="0" smtClean="0"/>
              <a:t>–</a:t>
            </a:r>
            <a:r>
              <a:rPr lang="ru-RU" sz="1200" dirty="0" smtClean="0"/>
              <a:t> одностраничные сайты с уникальным дизайном</a:t>
            </a:r>
            <a:r>
              <a:rPr lang="en-US" sz="1200" dirty="0" smtClean="0"/>
              <a:t>/</a:t>
            </a:r>
            <a:r>
              <a:rPr lang="ru-RU" sz="1200" dirty="0" smtClean="0"/>
              <a:t>шаблоном</a:t>
            </a:r>
            <a:r>
              <a:rPr lang="en-US" sz="1200" dirty="0" smtClean="0"/>
              <a:t> 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88495" y="2854208"/>
            <a:ext cx="62918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Корпоративные сайты -</a:t>
            </a:r>
            <a:r>
              <a:rPr lang="ru-RU" sz="1200" dirty="0"/>
              <a:t> </a:t>
            </a:r>
            <a:r>
              <a:rPr lang="ru-RU" sz="1200" dirty="0" smtClean="0"/>
              <a:t>разработка на базе 1С-Битрикс</a:t>
            </a:r>
            <a:r>
              <a:rPr lang="ru-RU" sz="1200" dirty="0"/>
              <a:t> </a:t>
            </a:r>
            <a:r>
              <a:rPr lang="ru-RU" sz="1200" dirty="0" smtClean="0"/>
              <a:t>или настройка шаблонов АСПРО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88495" y="3438579"/>
            <a:ext cx="6152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B2B</a:t>
            </a:r>
            <a:r>
              <a:rPr lang="ru-RU" sz="1200" b="1" dirty="0" smtClean="0"/>
              <a:t> кабинеты – </a:t>
            </a:r>
            <a:r>
              <a:rPr lang="ru-RU" sz="1200" dirty="0" smtClean="0"/>
              <a:t>закрытые площадки для юридических лиц, оптовая и розничная торговля 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604448" y="46599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01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95746" y="4022950"/>
            <a:ext cx="6723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Интернет-магазины – </a:t>
            </a:r>
            <a:r>
              <a:rPr lang="ru-RU" sz="1200" dirty="0" smtClean="0"/>
              <a:t>полноценная разработка или доработка интернет-магазинов и витрин</a:t>
            </a:r>
            <a:endParaRPr lang="ru-RU" sz="1200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8" y="3910328"/>
            <a:ext cx="526245" cy="52624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9" y="3319956"/>
            <a:ext cx="526245" cy="52624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1" y="2139212"/>
            <a:ext cx="526245" cy="52624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2729584"/>
            <a:ext cx="526245" cy="52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17343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 </a:t>
            </a:r>
            <a:r>
              <a:rPr lang="ru-RU" sz="1200" b="1" dirty="0" smtClean="0"/>
              <a:t>годы</a:t>
            </a:r>
            <a:r>
              <a:rPr lang="ru-RU" sz="1200" dirty="0" smtClean="0"/>
              <a:t> работы с клиентами, мы выработали алгоритм успешной работы, который позволяет нам разрабатывать тот программный продукт, который приносит только прибыль. Команда специалистов знает, как подарить Вашему бизнесу – ключ к успеху.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85850" y="3011611"/>
            <a:ext cx="19662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Б</a:t>
            </a:r>
            <a:r>
              <a:rPr lang="ru-RU" sz="1200" b="1" dirty="0" smtClean="0"/>
              <a:t>олее 10 крутых проектов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04448" y="46599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02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45" y="2048135"/>
            <a:ext cx="931057" cy="931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11" y="553875"/>
            <a:ext cx="2709448" cy="2923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67271" y="3011611"/>
            <a:ext cx="2170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Команда сертифицированных специалистов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72" y="2067695"/>
            <a:ext cx="931057" cy="93105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100639" y="2998752"/>
            <a:ext cx="2333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5 лет партнерства с 1С-Битрикс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18" y="2048134"/>
            <a:ext cx="931057" cy="9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06909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 </a:t>
            </a:r>
            <a:r>
              <a:rPr lang="ru-RU" sz="1200" b="1" dirty="0" smtClean="0"/>
              <a:t>годы</a:t>
            </a:r>
            <a:r>
              <a:rPr lang="ru-RU" sz="1200" dirty="0" smtClean="0"/>
              <a:t> работы с клиентами, мы выработали алгоритм успешной работы, который позволяет нам разрабатывать тот программный продукт, который приносит только прибыль. Команда специалистов знает, как подарить Вашему бизнесу – ключ к успеху.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604448" y="46599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26" y="563470"/>
            <a:ext cx="2093803" cy="225362"/>
          </a:xfrm>
          <a:prstGeom prst="rect">
            <a:avLst/>
          </a:prstGeom>
        </p:spPr>
      </p:pic>
      <p:pic>
        <p:nvPicPr>
          <p:cNvPr id="2050" name="Picture 2" descr="ООО &quot;Фирма СтройСоф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6" y="2032857"/>
            <a:ext cx="934851" cy="73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ru.bitrix24.ru/b10947004/landing/d09/d09937f784932c6f112c455a6725ad1c/b798133864f36f005941d490c4163eeb_1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16" y="2137794"/>
            <a:ext cx="1714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2" y="2202640"/>
            <a:ext cx="1643085" cy="4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26" y="560073"/>
            <a:ext cx="2291713" cy="2861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67" y="3228086"/>
            <a:ext cx="1820197" cy="6815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8095" y="2055682"/>
            <a:ext cx="1468404" cy="695560"/>
          </a:xfrm>
          <a:prstGeom prst="rect">
            <a:avLst/>
          </a:prstGeom>
        </p:spPr>
      </p:pic>
      <p:pic>
        <p:nvPicPr>
          <p:cNvPr id="2062" name="Picture 14" descr="Аспро - готовые сайты и интернет-магазины на 1С-Битрикс!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73" y="3086068"/>
            <a:ext cx="1845042" cy="9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00" y="3246984"/>
            <a:ext cx="1133302" cy="744585"/>
          </a:xfrm>
          <a:prstGeom prst="rect">
            <a:avLst/>
          </a:prstGeom>
        </p:spPr>
      </p:pic>
      <p:pic>
        <p:nvPicPr>
          <p:cNvPr id="2064" name="Picture 16" descr="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47" y="3402165"/>
            <a:ext cx="171450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604448" y="46599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26" y="556260"/>
            <a:ext cx="3977361" cy="2692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6" y="1131590"/>
            <a:ext cx="4217159" cy="338202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003917" y="1101110"/>
            <a:ext cx="3974491" cy="3221692"/>
          </a:xfrm>
          <a:custGeom>
            <a:avLst/>
            <a:gdLst>
              <a:gd name="connsiteX0" fmla="*/ 0 w 3973466"/>
              <a:gd name="connsiteY0" fmla="*/ 528069 h 3168352"/>
              <a:gd name="connsiteX1" fmla="*/ 528069 w 3973466"/>
              <a:gd name="connsiteY1" fmla="*/ 0 h 3168352"/>
              <a:gd name="connsiteX2" fmla="*/ 3445397 w 3973466"/>
              <a:gd name="connsiteY2" fmla="*/ 0 h 3168352"/>
              <a:gd name="connsiteX3" fmla="*/ 3973466 w 3973466"/>
              <a:gd name="connsiteY3" fmla="*/ 528069 h 3168352"/>
              <a:gd name="connsiteX4" fmla="*/ 3973466 w 3973466"/>
              <a:gd name="connsiteY4" fmla="*/ 2640283 h 3168352"/>
              <a:gd name="connsiteX5" fmla="*/ 3445397 w 3973466"/>
              <a:gd name="connsiteY5" fmla="*/ 3168352 h 3168352"/>
              <a:gd name="connsiteX6" fmla="*/ 528069 w 3973466"/>
              <a:gd name="connsiteY6" fmla="*/ 3168352 h 3168352"/>
              <a:gd name="connsiteX7" fmla="*/ 0 w 3973466"/>
              <a:gd name="connsiteY7" fmla="*/ 2640283 h 3168352"/>
              <a:gd name="connsiteX8" fmla="*/ 0 w 3973466"/>
              <a:gd name="connsiteY8" fmla="*/ 528069 h 3168352"/>
              <a:gd name="connsiteX0" fmla="*/ 131 w 3973597"/>
              <a:gd name="connsiteY0" fmla="*/ 535689 h 3175972"/>
              <a:gd name="connsiteX1" fmla="*/ 276740 w 3973597"/>
              <a:gd name="connsiteY1" fmla="*/ 0 h 3175972"/>
              <a:gd name="connsiteX2" fmla="*/ 3445528 w 3973597"/>
              <a:gd name="connsiteY2" fmla="*/ 7620 h 3175972"/>
              <a:gd name="connsiteX3" fmla="*/ 3973597 w 3973597"/>
              <a:gd name="connsiteY3" fmla="*/ 535689 h 3175972"/>
              <a:gd name="connsiteX4" fmla="*/ 3973597 w 3973597"/>
              <a:gd name="connsiteY4" fmla="*/ 2647903 h 3175972"/>
              <a:gd name="connsiteX5" fmla="*/ 3445528 w 3973597"/>
              <a:gd name="connsiteY5" fmla="*/ 3175972 h 3175972"/>
              <a:gd name="connsiteX6" fmla="*/ 528200 w 3973597"/>
              <a:gd name="connsiteY6" fmla="*/ 3175972 h 3175972"/>
              <a:gd name="connsiteX7" fmla="*/ 131 w 3973597"/>
              <a:gd name="connsiteY7" fmla="*/ 2647903 h 3175972"/>
              <a:gd name="connsiteX8" fmla="*/ 131 w 3973597"/>
              <a:gd name="connsiteY8" fmla="*/ 535689 h 3175972"/>
              <a:gd name="connsiteX0" fmla="*/ 131 w 3974491"/>
              <a:gd name="connsiteY0" fmla="*/ 558549 h 3198832"/>
              <a:gd name="connsiteX1" fmla="*/ 276740 w 3974491"/>
              <a:gd name="connsiteY1" fmla="*/ 22860 h 3198832"/>
              <a:gd name="connsiteX2" fmla="*/ 3712228 w 3974491"/>
              <a:gd name="connsiteY2" fmla="*/ 0 h 3198832"/>
              <a:gd name="connsiteX3" fmla="*/ 3973597 w 3974491"/>
              <a:gd name="connsiteY3" fmla="*/ 558549 h 3198832"/>
              <a:gd name="connsiteX4" fmla="*/ 3973597 w 3974491"/>
              <a:gd name="connsiteY4" fmla="*/ 2670763 h 3198832"/>
              <a:gd name="connsiteX5" fmla="*/ 3445528 w 3974491"/>
              <a:gd name="connsiteY5" fmla="*/ 3198832 h 3198832"/>
              <a:gd name="connsiteX6" fmla="*/ 528200 w 3974491"/>
              <a:gd name="connsiteY6" fmla="*/ 3198832 h 3198832"/>
              <a:gd name="connsiteX7" fmla="*/ 131 w 3974491"/>
              <a:gd name="connsiteY7" fmla="*/ 2670763 h 3198832"/>
              <a:gd name="connsiteX8" fmla="*/ 131 w 3974491"/>
              <a:gd name="connsiteY8" fmla="*/ 558549 h 3198832"/>
              <a:gd name="connsiteX0" fmla="*/ 131 w 3974491"/>
              <a:gd name="connsiteY0" fmla="*/ 558549 h 3221692"/>
              <a:gd name="connsiteX1" fmla="*/ 276740 w 3974491"/>
              <a:gd name="connsiteY1" fmla="*/ 22860 h 3221692"/>
              <a:gd name="connsiteX2" fmla="*/ 3712228 w 3974491"/>
              <a:gd name="connsiteY2" fmla="*/ 0 h 3221692"/>
              <a:gd name="connsiteX3" fmla="*/ 3973597 w 3974491"/>
              <a:gd name="connsiteY3" fmla="*/ 558549 h 3221692"/>
              <a:gd name="connsiteX4" fmla="*/ 3973597 w 3974491"/>
              <a:gd name="connsiteY4" fmla="*/ 2670763 h 3221692"/>
              <a:gd name="connsiteX5" fmla="*/ 3674128 w 3974491"/>
              <a:gd name="connsiteY5" fmla="*/ 3221692 h 3221692"/>
              <a:gd name="connsiteX6" fmla="*/ 528200 w 3974491"/>
              <a:gd name="connsiteY6" fmla="*/ 3198832 h 3221692"/>
              <a:gd name="connsiteX7" fmla="*/ 131 w 3974491"/>
              <a:gd name="connsiteY7" fmla="*/ 2670763 h 3221692"/>
              <a:gd name="connsiteX8" fmla="*/ 131 w 3974491"/>
              <a:gd name="connsiteY8" fmla="*/ 558549 h 3221692"/>
              <a:gd name="connsiteX0" fmla="*/ 131 w 3974491"/>
              <a:gd name="connsiteY0" fmla="*/ 558549 h 3221692"/>
              <a:gd name="connsiteX1" fmla="*/ 276740 w 3974491"/>
              <a:gd name="connsiteY1" fmla="*/ 22860 h 3221692"/>
              <a:gd name="connsiteX2" fmla="*/ 3712228 w 3974491"/>
              <a:gd name="connsiteY2" fmla="*/ 0 h 3221692"/>
              <a:gd name="connsiteX3" fmla="*/ 3973597 w 3974491"/>
              <a:gd name="connsiteY3" fmla="*/ 558549 h 3221692"/>
              <a:gd name="connsiteX4" fmla="*/ 3973597 w 3974491"/>
              <a:gd name="connsiteY4" fmla="*/ 2670763 h 3221692"/>
              <a:gd name="connsiteX5" fmla="*/ 3674128 w 3974491"/>
              <a:gd name="connsiteY5" fmla="*/ 3221692 h 3221692"/>
              <a:gd name="connsiteX6" fmla="*/ 368180 w 3974491"/>
              <a:gd name="connsiteY6" fmla="*/ 3198832 h 3221692"/>
              <a:gd name="connsiteX7" fmla="*/ 131 w 3974491"/>
              <a:gd name="connsiteY7" fmla="*/ 2670763 h 3221692"/>
              <a:gd name="connsiteX8" fmla="*/ 131 w 3974491"/>
              <a:gd name="connsiteY8" fmla="*/ 558549 h 322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4491" h="3221692">
                <a:moveTo>
                  <a:pt x="131" y="558549"/>
                </a:moveTo>
                <a:cubicBezTo>
                  <a:pt x="131" y="266905"/>
                  <a:pt x="-14904" y="22860"/>
                  <a:pt x="276740" y="22860"/>
                </a:cubicBezTo>
                <a:lnTo>
                  <a:pt x="3712228" y="0"/>
                </a:lnTo>
                <a:cubicBezTo>
                  <a:pt x="4003872" y="0"/>
                  <a:pt x="3973597" y="266905"/>
                  <a:pt x="3973597" y="558549"/>
                </a:cubicBezTo>
                <a:lnTo>
                  <a:pt x="3973597" y="2670763"/>
                </a:lnTo>
                <a:cubicBezTo>
                  <a:pt x="3973597" y="2962407"/>
                  <a:pt x="3965772" y="3221692"/>
                  <a:pt x="3674128" y="3221692"/>
                </a:cubicBezTo>
                <a:lnTo>
                  <a:pt x="368180" y="3198832"/>
                </a:lnTo>
                <a:cubicBezTo>
                  <a:pt x="76536" y="3198832"/>
                  <a:pt x="131" y="2962407"/>
                  <a:pt x="131" y="2670763"/>
                </a:cubicBezTo>
                <a:lnTo>
                  <a:pt x="131" y="55854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1473627"/>
            <a:ext cx="3222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Задача:</a:t>
            </a:r>
          </a:p>
          <a:p>
            <a:r>
              <a:rPr lang="ru-RU" sz="1100" dirty="0"/>
              <a:t>Клиент обратился с задачей по разработке нового интернет магазина косметических товаров. Нами был предложен вариант дизайна и доработан шаблон под </a:t>
            </a:r>
            <a:r>
              <a:rPr lang="en-US" sz="1100" dirty="0" smtClean="0"/>
              <a:t>brand book </a:t>
            </a:r>
            <a:r>
              <a:rPr lang="ru-RU" sz="1100" dirty="0" smtClean="0"/>
              <a:t>клиента</a:t>
            </a:r>
            <a:r>
              <a:rPr lang="ru-RU" sz="1100" dirty="0"/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20072" y="2643758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Результат:</a:t>
            </a:r>
          </a:p>
          <a:p>
            <a:r>
              <a:rPr lang="ru-RU" sz="1100" dirty="0" smtClean="0"/>
              <a:t>- Корпоративный сайт с более 200+ позиций</a:t>
            </a:r>
          </a:p>
          <a:p>
            <a:r>
              <a:rPr lang="ru-RU" sz="1100" dirty="0" smtClean="0"/>
              <a:t>- Личный кабинет пользователя</a:t>
            </a:r>
          </a:p>
          <a:p>
            <a:r>
              <a:rPr lang="ru-RU" sz="1100" dirty="0" smtClean="0"/>
              <a:t>- Розничные, оптовые цены</a:t>
            </a:r>
          </a:p>
          <a:p>
            <a:r>
              <a:rPr lang="ru-RU" sz="1100" dirty="0" smtClean="0"/>
              <a:t>- Купоны, скидки, бонусная система</a:t>
            </a:r>
          </a:p>
          <a:p>
            <a:r>
              <a:rPr lang="ru-RU" sz="1100" dirty="0" smtClean="0"/>
              <a:t>- Интеграция с 1С и </a:t>
            </a:r>
            <a:r>
              <a:rPr lang="en-US" sz="1100" dirty="0" smtClean="0"/>
              <a:t>CRM</a:t>
            </a:r>
            <a:r>
              <a:rPr lang="ru-RU" sz="1100" dirty="0" smtClean="0"/>
              <a:t>: Битрикс24</a:t>
            </a:r>
          </a:p>
          <a:p>
            <a:r>
              <a:rPr lang="ru-RU" sz="1100" dirty="0" smtClean="0"/>
              <a:t>- Трекинг посылок (СДЭК)</a:t>
            </a:r>
          </a:p>
          <a:p>
            <a:pPr marL="171450" indent="-171450">
              <a:buFontTx/>
              <a:buChar char="-"/>
            </a:pPr>
            <a:endParaRPr lang="ru-RU" sz="1100" dirty="0" smtClean="0"/>
          </a:p>
          <a:p>
            <a:pPr marL="171450" indent="-171450">
              <a:buFontTx/>
              <a:buChar char="-"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56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604448" y="46599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6" y="1131590"/>
            <a:ext cx="4217159" cy="338201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003917" y="1101110"/>
            <a:ext cx="3974491" cy="3221692"/>
          </a:xfrm>
          <a:custGeom>
            <a:avLst/>
            <a:gdLst>
              <a:gd name="connsiteX0" fmla="*/ 0 w 3973466"/>
              <a:gd name="connsiteY0" fmla="*/ 528069 h 3168352"/>
              <a:gd name="connsiteX1" fmla="*/ 528069 w 3973466"/>
              <a:gd name="connsiteY1" fmla="*/ 0 h 3168352"/>
              <a:gd name="connsiteX2" fmla="*/ 3445397 w 3973466"/>
              <a:gd name="connsiteY2" fmla="*/ 0 h 3168352"/>
              <a:gd name="connsiteX3" fmla="*/ 3973466 w 3973466"/>
              <a:gd name="connsiteY3" fmla="*/ 528069 h 3168352"/>
              <a:gd name="connsiteX4" fmla="*/ 3973466 w 3973466"/>
              <a:gd name="connsiteY4" fmla="*/ 2640283 h 3168352"/>
              <a:gd name="connsiteX5" fmla="*/ 3445397 w 3973466"/>
              <a:gd name="connsiteY5" fmla="*/ 3168352 h 3168352"/>
              <a:gd name="connsiteX6" fmla="*/ 528069 w 3973466"/>
              <a:gd name="connsiteY6" fmla="*/ 3168352 h 3168352"/>
              <a:gd name="connsiteX7" fmla="*/ 0 w 3973466"/>
              <a:gd name="connsiteY7" fmla="*/ 2640283 h 3168352"/>
              <a:gd name="connsiteX8" fmla="*/ 0 w 3973466"/>
              <a:gd name="connsiteY8" fmla="*/ 528069 h 3168352"/>
              <a:gd name="connsiteX0" fmla="*/ 131 w 3973597"/>
              <a:gd name="connsiteY0" fmla="*/ 535689 h 3175972"/>
              <a:gd name="connsiteX1" fmla="*/ 276740 w 3973597"/>
              <a:gd name="connsiteY1" fmla="*/ 0 h 3175972"/>
              <a:gd name="connsiteX2" fmla="*/ 3445528 w 3973597"/>
              <a:gd name="connsiteY2" fmla="*/ 7620 h 3175972"/>
              <a:gd name="connsiteX3" fmla="*/ 3973597 w 3973597"/>
              <a:gd name="connsiteY3" fmla="*/ 535689 h 3175972"/>
              <a:gd name="connsiteX4" fmla="*/ 3973597 w 3973597"/>
              <a:gd name="connsiteY4" fmla="*/ 2647903 h 3175972"/>
              <a:gd name="connsiteX5" fmla="*/ 3445528 w 3973597"/>
              <a:gd name="connsiteY5" fmla="*/ 3175972 h 3175972"/>
              <a:gd name="connsiteX6" fmla="*/ 528200 w 3973597"/>
              <a:gd name="connsiteY6" fmla="*/ 3175972 h 3175972"/>
              <a:gd name="connsiteX7" fmla="*/ 131 w 3973597"/>
              <a:gd name="connsiteY7" fmla="*/ 2647903 h 3175972"/>
              <a:gd name="connsiteX8" fmla="*/ 131 w 3973597"/>
              <a:gd name="connsiteY8" fmla="*/ 535689 h 3175972"/>
              <a:gd name="connsiteX0" fmla="*/ 131 w 3974491"/>
              <a:gd name="connsiteY0" fmla="*/ 558549 h 3198832"/>
              <a:gd name="connsiteX1" fmla="*/ 276740 w 3974491"/>
              <a:gd name="connsiteY1" fmla="*/ 22860 h 3198832"/>
              <a:gd name="connsiteX2" fmla="*/ 3712228 w 3974491"/>
              <a:gd name="connsiteY2" fmla="*/ 0 h 3198832"/>
              <a:gd name="connsiteX3" fmla="*/ 3973597 w 3974491"/>
              <a:gd name="connsiteY3" fmla="*/ 558549 h 3198832"/>
              <a:gd name="connsiteX4" fmla="*/ 3973597 w 3974491"/>
              <a:gd name="connsiteY4" fmla="*/ 2670763 h 3198832"/>
              <a:gd name="connsiteX5" fmla="*/ 3445528 w 3974491"/>
              <a:gd name="connsiteY5" fmla="*/ 3198832 h 3198832"/>
              <a:gd name="connsiteX6" fmla="*/ 528200 w 3974491"/>
              <a:gd name="connsiteY6" fmla="*/ 3198832 h 3198832"/>
              <a:gd name="connsiteX7" fmla="*/ 131 w 3974491"/>
              <a:gd name="connsiteY7" fmla="*/ 2670763 h 3198832"/>
              <a:gd name="connsiteX8" fmla="*/ 131 w 3974491"/>
              <a:gd name="connsiteY8" fmla="*/ 558549 h 3198832"/>
              <a:gd name="connsiteX0" fmla="*/ 131 w 3974491"/>
              <a:gd name="connsiteY0" fmla="*/ 558549 h 3221692"/>
              <a:gd name="connsiteX1" fmla="*/ 276740 w 3974491"/>
              <a:gd name="connsiteY1" fmla="*/ 22860 h 3221692"/>
              <a:gd name="connsiteX2" fmla="*/ 3712228 w 3974491"/>
              <a:gd name="connsiteY2" fmla="*/ 0 h 3221692"/>
              <a:gd name="connsiteX3" fmla="*/ 3973597 w 3974491"/>
              <a:gd name="connsiteY3" fmla="*/ 558549 h 3221692"/>
              <a:gd name="connsiteX4" fmla="*/ 3973597 w 3974491"/>
              <a:gd name="connsiteY4" fmla="*/ 2670763 h 3221692"/>
              <a:gd name="connsiteX5" fmla="*/ 3674128 w 3974491"/>
              <a:gd name="connsiteY5" fmla="*/ 3221692 h 3221692"/>
              <a:gd name="connsiteX6" fmla="*/ 528200 w 3974491"/>
              <a:gd name="connsiteY6" fmla="*/ 3198832 h 3221692"/>
              <a:gd name="connsiteX7" fmla="*/ 131 w 3974491"/>
              <a:gd name="connsiteY7" fmla="*/ 2670763 h 3221692"/>
              <a:gd name="connsiteX8" fmla="*/ 131 w 3974491"/>
              <a:gd name="connsiteY8" fmla="*/ 558549 h 3221692"/>
              <a:gd name="connsiteX0" fmla="*/ 131 w 3974491"/>
              <a:gd name="connsiteY0" fmla="*/ 558549 h 3221692"/>
              <a:gd name="connsiteX1" fmla="*/ 276740 w 3974491"/>
              <a:gd name="connsiteY1" fmla="*/ 22860 h 3221692"/>
              <a:gd name="connsiteX2" fmla="*/ 3712228 w 3974491"/>
              <a:gd name="connsiteY2" fmla="*/ 0 h 3221692"/>
              <a:gd name="connsiteX3" fmla="*/ 3973597 w 3974491"/>
              <a:gd name="connsiteY3" fmla="*/ 558549 h 3221692"/>
              <a:gd name="connsiteX4" fmla="*/ 3973597 w 3974491"/>
              <a:gd name="connsiteY4" fmla="*/ 2670763 h 3221692"/>
              <a:gd name="connsiteX5" fmla="*/ 3674128 w 3974491"/>
              <a:gd name="connsiteY5" fmla="*/ 3221692 h 3221692"/>
              <a:gd name="connsiteX6" fmla="*/ 368180 w 3974491"/>
              <a:gd name="connsiteY6" fmla="*/ 3198832 h 3221692"/>
              <a:gd name="connsiteX7" fmla="*/ 131 w 3974491"/>
              <a:gd name="connsiteY7" fmla="*/ 2670763 h 3221692"/>
              <a:gd name="connsiteX8" fmla="*/ 131 w 3974491"/>
              <a:gd name="connsiteY8" fmla="*/ 558549 h 322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4491" h="3221692">
                <a:moveTo>
                  <a:pt x="131" y="558549"/>
                </a:moveTo>
                <a:cubicBezTo>
                  <a:pt x="131" y="266905"/>
                  <a:pt x="-14904" y="22860"/>
                  <a:pt x="276740" y="22860"/>
                </a:cubicBezTo>
                <a:lnTo>
                  <a:pt x="3712228" y="0"/>
                </a:lnTo>
                <a:cubicBezTo>
                  <a:pt x="4003872" y="0"/>
                  <a:pt x="3973597" y="266905"/>
                  <a:pt x="3973597" y="558549"/>
                </a:cubicBezTo>
                <a:lnTo>
                  <a:pt x="3973597" y="2670763"/>
                </a:lnTo>
                <a:cubicBezTo>
                  <a:pt x="3973597" y="2962407"/>
                  <a:pt x="3965772" y="3221692"/>
                  <a:pt x="3674128" y="3221692"/>
                </a:cubicBezTo>
                <a:lnTo>
                  <a:pt x="368180" y="3198832"/>
                </a:lnTo>
                <a:cubicBezTo>
                  <a:pt x="76536" y="3198832"/>
                  <a:pt x="131" y="2962407"/>
                  <a:pt x="131" y="2670763"/>
                </a:cubicBezTo>
                <a:lnTo>
                  <a:pt x="131" y="55854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1473627"/>
            <a:ext cx="3222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Задача:</a:t>
            </a:r>
          </a:p>
          <a:p>
            <a:r>
              <a:rPr lang="ru-RU" sz="1100" dirty="0" smtClean="0"/>
              <a:t>Клиент заказал разработку витрины товаров с каталогом продукции, было принято решение реализации сайта на базе продукта Битрикс24 сайты с интеграцией 1С</a:t>
            </a:r>
            <a:endParaRPr lang="ru-RU" sz="11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220072" y="2643758"/>
            <a:ext cx="38164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Результат:</a:t>
            </a:r>
          </a:p>
          <a:p>
            <a:r>
              <a:rPr lang="ru-RU" sz="1100" dirty="0" smtClean="0"/>
              <a:t>- </a:t>
            </a:r>
            <a:r>
              <a:rPr lang="en-US" sz="1100" dirty="0" smtClean="0"/>
              <a:t>Landing Page </a:t>
            </a:r>
            <a:r>
              <a:rPr lang="ru-RU" sz="1100" dirty="0" smtClean="0"/>
              <a:t>на базе сайтов Битрикс24</a:t>
            </a:r>
          </a:p>
          <a:p>
            <a:r>
              <a:rPr lang="ru-RU" sz="1100" dirty="0" smtClean="0"/>
              <a:t>- Информационные страницы для </a:t>
            </a:r>
            <a:r>
              <a:rPr lang="ru-RU" sz="1100" dirty="0" err="1" smtClean="0"/>
              <a:t>юр.лиц</a:t>
            </a:r>
            <a:endParaRPr lang="ru-RU" sz="1100" dirty="0" smtClean="0"/>
          </a:p>
          <a:p>
            <a:r>
              <a:rPr lang="ru-RU" sz="1100" dirty="0" smtClean="0"/>
              <a:t>- Товары под заказ с интеграцией </a:t>
            </a:r>
            <a:r>
              <a:rPr lang="en-US" sz="1100" dirty="0" smtClean="0"/>
              <a:t>CRM: </a:t>
            </a:r>
            <a:r>
              <a:rPr lang="ru-RU" sz="1100" dirty="0" smtClean="0"/>
              <a:t>Битрикс24</a:t>
            </a:r>
          </a:p>
          <a:p>
            <a:r>
              <a:rPr lang="ru-RU" sz="1100" dirty="0" smtClean="0"/>
              <a:t>- Купоны, скидки для оптовых покупателей</a:t>
            </a:r>
          </a:p>
          <a:p>
            <a:r>
              <a:rPr lang="ru-RU" sz="1100" dirty="0" smtClean="0"/>
              <a:t>- Поиск по каталогу, прайс листы</a:t>
            </a:r>
          </a:p>
          <a:p>
            <a:pPr marL="171450" indent="-171450">
              <a:buFontTx/>
              <a:buChar char="-"/>
            </a:pPr>
            <a:endParaRPr lang="ru-RU" sz="1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26" y="556260"/>
            <a:ext cx="2840550" cy="26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604448" y="46599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6" y="1131590"/>
            <a:ext cx="4217158" cy="338201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003917" y="1101110"/>
            <a:ext cx="3974491" cy="3221692"/>
          </a:xfrm>
          <a:custGeom>
            <a:avLst/>
            <a:gdLst>
              <a:gd name="connsiteX0" fmla="*/ 0 w 3973466"/>
              <a:gd name="connsiteY0" fmla="*/ 528069 h 3168352"/>
              <a:gd name="connsiteX1" fmla="*/ 528069 w 3973466"/>
              <a:gd name="connsiteY1" fmla="*/ 0 h 3168352"/>
              <a:gd name="connsiteX2" fmla="*/ 3445397 w 3973466"/>
              <a:gd name="connsiteY2" fmla="*/ 0 h 3168352"/>
              <a:gd name="connsiteX3" fmla="*/ 3973466 w 3973466"/>
              <a:gd name="connsiteY3" fmla="*/ 528069 h 3168352"/>
              <a:gd name="connsiteX4" fmla="*/ 3973466 w 3973466"/>
              <a:gd name="connsiteY4" fmla="*/ 2640283 h 3168352"/>
              <a:gd name="connsiteX5" fmla="*/ 3445397 w 3973466"/>
              <a:gd name="connsiteY5" fmla="*/ 3168352 h 3168352"/>
              <a:gd name="connsiteX6" fmla="*/ 528069 w 3973466"/>
              <a:gd name="connsiteY6" fmla="*/ 3168352 h 3168352"/>
              <a:gd name="connsiteX7" fmla="*/ 0 w 3973466"/>
              <a:gd name="connsiteY7" fmla="*/ 2640283 h 3168352"/>
              <a:gd name="connsiteX8" fmla="*/ 0 w 3973466"/>
              <a:gd name="connsiteY8" fmla="*/ 528069 h 3168352"/>
              <a:gd name="connsiteX0" fmla="*/ 131 w 3973597"/>
              <a:gd name="connsiteY0" fmla="*/ 535689 h 3175972"/>
              <a:gd name="connsiteX1" fmla="*/ 276740 w 3973597"/>
              <a:gd name="connsiteY1" fmla="*/ 0 h 3175972"/>
              <a:gd name="connsiteX2" fmla="*/ 3445528 w 3973597"/>
              <a:gd name="connsiteY2" fmla="*/ 7620 h 3175972"/>
              <a:gd name="connsiteX3" fmla="*/ 3973597 w 3973597"/>
              <a:gd name="connsiteY3" fmla="*/ 535689 h 3175972"/>
              <a:gd name="connsiteX4" fmla="*/ 3973597 w 3973597"/>
              <a:gd name="connsiteY4" fmla="*/ 2647903 h 3175972"/>
              <a:gd name="connsiteX5" fmla="*/ 3445528 w 3973597"/>
              <a:gd name="connsiteY5" fmla="*/ 3175972 h 3175972"/>
              <a:gd name="connsiteX6" fmla="*/ 528200 w 3973597"/>
              <a:gd name="connsiteY6" fmla="*/ 3175972 h 3175972"/>
              <a:gd name="connsiteX7" fmla="*/ 131 w 3973597"/>
              <a:gd name="connsiteY7" fmla="*/ 2647903 h 3175972"/>
              <a:gd name="connsiteX8" fmla="*/ 131 w 3973597"/>
              <a:gd name="connsiteY8" fmla="*/ 535689 h 3175972"/>
              <a:gd name="connsiteX0" fmla="*/ 131 w 3974491"/>
              <a:gd name="connsiteY0" fmla="*/ 558549 h 3198832"/>
              <a:gd name="connsiteX1" fmla="*/ 276740 w 3974491"/>
              <a:gd name="connsiteY1" fmla="*/ 22860 h 3198832"/>
              <a:gd name="connsiteX2" fmla="*/ 3712228 w 3974491"/>
              <a:gd name="connsiteY2" fmla="*/ 0 h 3198832"/>
              <a:gd name="connsiteX3" fmla="*/ 3973597 w 3974491"/>
              <a:gd name="connsiteY3" fmla="*/ 558549 h 3198832"/>
              <a:gd name="connsiteX4" fmla="*/ 3973597 w 3974491"/>
              <a:gd name="connsiteY4" fmla="*/ 2670763 h 3198832"/>
              <a:gd name="connsiteX5" fmla="*/ 3445528 w 3974491"/>
              <a:gd name="connsiteY5" fmla="*/ 3198832 h 3198832"/>
              <a:gd name="connsiteX6" fmla="*/ 528200 w 3974491"/>
              <a:gd name="connsiteY6" fmla="*/ 3198832 h 3198832"/>
              <a:gd name="connsiteX7" fmla="*/ 131 w 3974491"/>
              <a:gd name="connsiteY7" fmla="*/ 2670763 h 3198832"/>
              <a:gd name="connsiteX8" fmla="*/ 131 w 3974491"/>
              <a:gd name="connsiteY8" fmla="*/ 558549 h 3198832"/>
              <a:gd name="connsiteX0" fmla="*/ 131 w 3974491"/>
              <a:gd name="connsiteY0" fmla="*/ 558549 h 3221692"/>
              <a:gd name="connsiteX1" fmla="*/ 276740 w 3974491"/>
              <a:gd name="connsiteY1" fmla="*/ 22860 h 3221692"/>
              <a:gd name="connsiteX2" fmla="*/ 3712228 w 3974491"/>
              <a:gd name="connsiteY2" fmla="*/ 0 h 3221692"/>
              <a:gd name="connsiteX3" fmla="*/ 3973597 w 3974491"/>
              <a:gd name="connsiteY3" fmla="*/ 558549 h 3221692"/>
              <a:gd name="connsiteX4" fmla="*/ 3973597 w 3974491"/>
              <a:gd name="connsiteY4" fmla="*/ 2670763 h 3221692"/>
              <a:gd name="connsiteX5" fmla="*/ 3674128 w 3974491"/>
              <a:gd name="connsiteY5" fmla="*/ 3221692 h 3221692"/>
              <a:gd name="connsiteX6" fmla="*/ 528200 w 3974491"/>
              <a:gd name="connsiteY6" fmla="*/ 3198832 h 3221692"/>
              <a:gd name="connsiteX7" fmla="*/ 131 w 3974491"/>
              <a:gd name="connsiteY7" fmla="*/ 2670763 h 3221692"/>
              <a:gd name="connsiteX8" fmla="*/ 131 w 3974491"/>
              <a:gd name="connsiteY8" fmla="*/ 558549 h 3221692"/>
              <a:gd name="connsiteX0" fmla="*/ 131 w 3974491"/>
              <a:gd name="connsiteY0" fmla="*/ 558549 h 3221692"/>
              <a:gd name="connsiteX1" fmla="*/ 276740 w 3974491"/>
              <a:gd name="connsiteY1" fmla="*/ 22860 h 3221692"/>
              <a:gd name="connsiteX2" fmla="*/ 3712228 w 3974491"/>
              <a:gd name="connsiteY2" fmla="*/ 0 h 3221692"/>
              <a:gd name="connsiteX3" fmla="*/ 3973597 w 3974491"/>
              <a:gd name="connsiteY3" fmla="*/ 558549 h 3221692"/>
              <a:gd name="connsiteX4" fmla="*/ 3973597 w 3974491"/>
              <a:gd name="connsiteY4" fmla="*/ 2670763 h 3221692"/>
              <a:gd name="connsiteX5" fmla="*/ 3674128 w 3974491"/>
              <a:gd name="connsiteY5" fmla="*/ 3221692 h 3221692"/>
              <a:gd name="connsiteX6" fmla="*/ 368180 w 3974491"/>
              <a:gd name="connsiteY6" fmla="*/ 3198832 h 3221692"/>
              <a:gd name="connsiteX7" fmla="*/ 131 w 3974491"/>
              <a:gd name="connsiteY7" fmla="*/ 2670763 h 3221692"/>
              <a:gd name="connsiteX8" fmla="*/ 131 w 3974491"/>
              <a:gd name="connsiteY8" fmla="*/ 558549 h 322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4491" h="3221692">
                <a:moveTo>
                  <a:pt x="131" y="558549"/>
                </a:moveTo>
                <a:cubicBezTo>
                  <a:pt x="131" y="266905"/>
                  <a:pt x="-14904" y="22860"/>
                  <a:pt x="276740" y="22860"/>
                </a:cubicBezTo>
                <a:lnTo>
                  <a:pt x="3712228" y="0"/>
                </a:lnTo>
                <a:cubicBezTo>
                  <a:pt x="4003872" y="0"/>
                  <a:pt x="3973597" y="266905"/>
                  <a:pt x="3973597" y="558549"/>
                </a:cubicBezTo>
                <a:lnTo>
                  <a:pt x="3973597" y="2670763"/>
                </a:lnTo>
                <a:cubicBezTo>
                  <a:pt x="3973597" y="2962407"/>
                  <a:pt x="3965772" y="3221692"/>
                  <a:pt x="3674128" y="3221692"/>
                </a:cubicBezTo>
                <a:lnTo>
                  <a:pt x="368180" y="3198832"/>
                </a:lnTo>
                <a:cubicBezTo>
                  <a:pt x="76536" y="3198832"/>
                  <a:pt x="131" y="2962407"/>
                  <a:pt x="131" y="2670763"/>
                </a:cubicBezTo>
                <a:lnTo>
                  <a:pt x="131" y="55854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1473627"/>
            <a:ext cx="322212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Задача:</a:t>
            </a:r>
          </a:p>
          <a:p>
            <a:r>
              <a:rPr lang="ru-RU" sz="1100" dirty="0" smtClean="0"/>
              <a:t>Устаревший шаблон был перенесен на современное решение – АСПРО. Доработаны формы обратной связи с интеграцией с Битрикс24 (</a:t>
            </a:r>
            <a:r>
              <a:rPr lang="en-US" sz="1100" dirty="0" smtClean="0"/>
              <a:t>CRM)</a:t>
            </a:r>
            <a:r>
              <a:rPr lang="ru-RU" sz="1100" dirty="0" smtClean="0"/>
              <a:t>, также был разработан калькулятор доставки (по ТЗ клиента)</a:t>
            </a:r>
            <a:endParaRPr lang="ru-RU" sz="11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220072" y="2643758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Результат:</a:t>
            </a:r>
          </a:p>
          <a:p>
            <a:r>
              <a:rPr lang="ru-RU" sz="1100" dirty="0" smtClean="0"/>
              <a:t>- Обновленный, современный шаблон</a:t>
            </a:r>
          </a:p>
          <a:p>
            <a:r>
              <a:rPr lang="ru-RU" sz="1100" dirty="0" smtClean="0"/>
              <a:t>- Разработанный функционал калькулятора доставки</a:t>
            </a:r>
          </a:p>
          <a:p>
            <a:r>
              <a:rPr lang="ru-RU" sz="1100" dirty="0" smtClean="0"/>
              <a:t>- Доработана </a:t>
            </a:r>
            <a:r>
              <a:rPr lang="ru-RU" sz="1100" dirty="0" err="1" smtClean="0"/>
              <a:t>мультиязычность</a:t>
            </a:r>
            <a:r>
              <a:rPr lang="ru-RU" sz="1100" dirty="0" smtClean="0"/>
              <a:t> на сайте (</a:t>
            </a:r>
            <a:r>
              <a:rPr lang="en-US" sz="1100" dirty="0" err="1" smtClean="0"/>
              <a:t>ru</a:t>
            </a:r>
            <a:r>
              <a:rPr lang="en-US" sz="1100" dirty="0" smtClean="0"/>
              <a:t>/en)</a:t>
            </a:r>
            <a:endParaRPr lang="ru-RU" sz="1100" dirty="0" smtClean="0"/>
          </a:p>
          <a:p>
            <a:pPr marL="171450" indent="-171450">
              <a:buFontTx/>
              <a:buChar char="-"/>
            </a:pPr>
            <a:endParaRPr lang="ru-RU" sz="1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26" y="556260"/>
            <a:ext cx="2840550" cy="269939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884506"/>
              </p:ext>
            </p:extLst>
          </p:nvPr>
        </p:nvGraphicFramePr>
        <p:xfrm>
          <a:off x="524026" y="556260"/>
          <a:ext cx="4067651" cy="27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Image" r:id="rId5" imgW="3343320" imgH="228600" progId="Photoshop.Image.13">
                  <p:embed/>
                </p:oleObj>
              </mc:Choice>
              <mc:Fallback>
                <p:oleObj name="Image" r:id="rId5" imgW="3343320" imgH="228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026" y="556260"/>
                        <a:ext cx="4067651" cy="278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4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604448" y="46599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26" y="556260"/>
            <a:ext cx="2840550" cy="269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26" y="555526"/>
            <a:ext cx="3285157" cy="2796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6125543" y="1279295"/>
            <a:ext cx="1523028" cy="214397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80288" y="811554"/>
            <a:ext cx="8482971" cy="2530393"/>
            <a:chOff x="448531" y="1082818"/>
            <a:chExt cx="8482971" cy="2530393"/>
          </a:xfrm>
        </p:grpSpPr>
        <p:sp>
          <p:nvSpPr>
            <p:cNvPr id="13" name="Shape 2105"/>
            <p:cNvSpPr/>
            <p:nvPr/>
          </p:nvSpPr>
          <p:spPr>
            <a:xfrm rot="607256">
              <a:off x="448531" y="1486814"/>
              <a:ext cx="7341773" cy="212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extrusionOk="0">
                  <a:moveTo>
                    <a:pt x="0" y="20714"/>
                  </a:moveTo>
                  <a:cubicBezTo>
                    <a:pt x="0" y="20714"/>
                    <a:pt x="367" y="20862"/>
                    <a:pt x="1017" y="21010"/>
                  </a:cubicBezTo>
                  <a:cubicBezTo>
                    <a:pt x="1650" y="21157"/>
                    <a:pt x="2567" y="21305"/>
                    <a:pt x="3683" y="21305"/>
                  </a:cubicBezTo>
                  <a:cubicBezTo>
                    <a:pt x="4783" y="21305"/>
                    <a:pt x="6083" y="21157"/>
                    <a:pt x="7450" y="20764"/>
                  </a:cubicBezTo>
                  <a:cubicBezTo>
                    <a:pt x="8133" y="20518"/>
                    <a:pt x="8850" y="20272"/>
                    <a:pt x="9550" y="19878"/>
                  </a:cubicBezTo>
                  <a:cubicBezTo>
                    <a:pt x="10267" y="19533"/>
                    <a:pt x="11000" y="19091"/>
                    <a:pt x="11700" y="18549"/>
                  </a:cubicBezTo>
                  <a:cubicBezTo>
                    <a:pt x="12417" y="18008"/>
                    <a:pt x="13117" y="17369"/>
                    <a:pt x="13800" y="16631"/>
                  </a:cubicBezTo>
                  <a:cubicBezTo>
                    <a:pt x="14467" y="15892"/>
                    <a:pt x="15117" y="15056"/>
                    <a:pt x="15733" y="14170"/>
                  </a:cubicBezTo>
                  <a:cubicBezTo>
                    <a:pt x="16350" y="13236"/>
                    <a:pt x="16917" y="12251"/>
                    <a:pt x="17450" y="11267"/>
                  </a:cubicBezTo>
                  <a:cubicBezTo>
                    <a:pt x="17967" y="10234"/>
                    <a:pt x="18433" y="9152"/>
                    <a:pt x="18850" y="8118"/>
                  </a:cubicBezTo>
                  <a:cubicBezTo>
                    <a:pt x="19267" y="7036"/>
                    <a:pt x="19617" y="6003"/>
                    <a:pt x="19917" y="5019"/>
                  </a:cubicBezTo>
                  <a:cubicBezTo>
                    <a:pt x="20067" y="4576"/>
                    <a:pt x="20200" y="4084"/>
                    <a:pt x="20317" y="3641"/>
                  </a:cubicBezTo>
                  <a:cubicBezTo>
                    <a:pt x="20433" y="3198"/>
                    <a:pt x="20550" y="2805"/>
                    <a:pt x="20650" y="2460"/>
                  </a:cubicBezTo>
                  <a:cubicBezTo>
                    <a:pt x="20733" y="2067"/>
                    <a:pt x="20817" y="1722"/>
                    <a:pt x="20883" y="1427"/>
                  </a:cubicBezTo>
                  <a:cubicBezTo>
                    <a:pt x="20967" y="1132"/>
                    <a:pt x="21017" y="886"/>
                    <a:pt x="21067" y="640"/>
                  </a:cubicBezTo>
                  <a:cubicBezTo>
                    <a:pt x="21167" y="246"/>
                    <a:pt x="21200" y="0"/>
                    <a:pt x="21200" y="0"/>
                  </a:cubicBezTo>
                  <a:cubicBezTo>
                    <a:pt x="21600" y="787"/>
                    <a:pt x="21600" y="787"/>
                    <a:pt x="21600" y="787"/>
                  </a:cubicBezTo>
                  <a:cubicBezTo>
                    <a:pt x="21600" y="787"/>
                    <a:pt x="21550" y="984"/>
                    <a:pt x="21450" y="1427"/>
                  </a:cubicBezTo>
                  <a:cubicBezTo>
                    <a:pt x="21400" y="1624"/>
                    <a:pt x="21333" y="1919"/>
                    <a:pt x="21267" y="2214"/>
                  </a:cubicBezTo>
                  <a:cubicBezTo>
                    <a:pt x="21183" y="2509"/>
                    <a:pt x="21100" y="2854"/>
                    <a:pt x="21000" y="3247"/>
                  </a:cubicBezTo>
                  <a:cubicBezTo>
                    <a:pt x="20900" y="3592"/>
                    <a:pt x="20783" y="4035"/>
                    <a:pt x="20650" y="4477"/>
                  </a:cubicBezTo>
                  <a:cubicBezTo>
                    <a:pt x="20517" y="4920"/>
                    <a:pt x="20383" y="5412"/>
                    <a:pt x="20217" y="5904"/>
                  </a:cubicBezTo>
                  <a:cubicBezTo>
                    <a:pt x="19917" y="6888"/>
                    <a:pt x="19533" y="7922"/>
                    <a:pt x="19100" y="9004"/>
                  </a:cubicBezTo>
                  <a:cubicBezTo>
                    <a:pt x="18667" y="10037"/>
                    <a:pt x="18183" y="11120"/>
                    <a:pt x="17633" y="12153"/>
                  </a:cubicBezTo>
                  <a:cubicBezTo>
                    <a:pt x="17100" y="13137"/>
                    <a:pt x="16500" y="14121"/>
                    <a:pt x="15883" y="15007"/>
                  </a:cubicBezTo>
                  <a:cubicBezTo>
                    <a:pt x="15250" y="15892"/>
                    <a:pt x="14583" y="16680"/>
                    <a:pt x="13883" y="17418"/>
                  </a:cubicBezTo>
                  <a:cubicBezTo>
                    <a:pt x="13200" y="18107"/>
                    <a:pt x="12483" y="18697"/>
                    <a:pt x="11767" y="19189"/>
                  </a:cubicBezTo>
                  <a:cubicBezTo>
                    <a:pt x="11033" y="19730"/>
                    <a:pt x="10317" y="20124"/>
                    <a:pt x="9583" y="20419"/>
                  </a:cubicBezTo>
                  <a:cubicBezTo>
                    <a:pt x="8867" y="20764"/>
                    <a:pt x="8150" y="21010"/>
                    <a:pt x="7467" y="21157"/>
                  </a:cubicBezTo>
                  <a:cubicBezTo>
                    <a:pt x="6083" y="21502"/>
                    <a:pt x="4783" y="21600"/>
                    <a:pt x="3683" y="21502"/>
                  </a:cubicBezTo>
                  <a:cubicBezTo>
                    <a:pt x="2567" y="21452"/>
                    <a:pt x="1650" y="21256"/>
                    <a:pt x="1000" y="21059"/>
                  </a:cubicBezTo>
                  <a:cubicBezTo>
                    <a:pt x="367" y="20862"/>
                    <a:pt x="0" y="20714"/>
                    <a:pt x="0" y="2071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 rot="150723">
              <a:off x="7420803" y="1082818"/>
              <a:ext cx="1510699" cy="1621896"/>
              <a:chOff x="7689547" y="1315832"/>
              <a:chExt cx="1011878" cy="1086360"/>
            </a:xfrm>
          </p:grpSpPr>
          <p:sp>
            <p:nvSpPr>
              <p:cNvPr id="22" name="Shape 2115"/>
              <p:cNvSpPr/>
              <p:nvPr/>
            </p:nvSpPr>
            <p:spPr>
              <a:xfrm rot="607256">
                <a:off x="7733483" y="2339813"/>
                <a:ext cx="71769" cy="5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0366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Shape 2117"/>
              <p:cNvSpPr/>
              <p:nvPr/>
            </p:nvSpPr>
            <p:spPr>
              <a:xfrm rot="607256">
                <a:off x="7710361" y="2323048"/>
                <a:ext cx="92274" cy="67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33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Shape 2118"/>
              <p:cNvSpPr/>
              <p:nvPr/>
            </p:nvSpPr>
            <p:spPr>
              <a:xfrm rot="607256">
                <a:off x="7689547" y="2313034"/>
                <a:ext cx="24607" cy="34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2960" y="6171"/>
                      <a:pt x="8640" y="15429"/>
                      <a:pt x="0" y="21600"/>
                    </a:cubicBezTo>
                    <a:cubicBezTo>
                      <a:pt x="8640" y="15429"/>
                      <a:pt x="12960" y="6171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</a:path>
                </a:pathLst>
              </a:custGeom>
              <a:solidFill>
                <a:srgbClr val="0033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Shape 2119"/>
              <p:cNvSpPr/>
              <p:nvPr/>
            </p:nvSpPr>
            <p:spPr>
              <a:xfrm rot="607256">
                <a:off x="8691899" y="1332670"/>
                <a:ext cx="9526" cy="9526"/>
              </a:xfrm>
              <a:prstGeom prst="rect">
                <a:avLst/>
              </a:prstGeom>
              <a:solidFill>
                <a:srgbClr val="FCFD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Shape 2120"/>
              <p:cNvSpPr/>
              <p:nvPr/>
            </p:nvSpPr>
            <p:spPr>
              <a:xfrm rot="607256">
                <a:off x="8691718" y="1333680"/>
                <a:ext cx="9526" cy="9526"/>
              </a:xfrm>
              <a:prstGeom prst="rect">
                <a:avLst/>
              </a:prstGeom>
              <a:solidFill>
                <a:srgbClr val="EEEF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Shape 2121"/>
              <p:cNvSpPr/>
              <p:nvPr/>
            </p:nvSpPr>
            <p:spPr>
              <a:xfrm rot="607256">
                <a:off x="8691178" y="1336708"/>
                <a:ext cx="9526" cy="9526"/>
              </a:xfrm>
              <a:prstGeom prst="rect">
                <a:avLst/>
              </a:prstGeom>
              <a:solidFill>
                <a:srgbClr val="FC9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Shape 2122"/>
              <p:cNvSpPr/>
              <p:nvPr/>
            </p:nvSpPr>
            <p:spPr>
              <a:xfrm rot="607256">
                <a:off x="8691899" y="1332670"/>
                <a:ext cx="9526" cy="9526"/>
              </a:xfrm>
              <a:prstGeom prst="rect">
                <a:avLst/>
              </a:prstGeom>
              <a:solidFill>
                <a:srgbClr val="FCFD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Shape 2123"/>
              <p:cNvSpPr/>
              <p:nvPr/>
            </p:nvSpPr>
            <p:spPr>
              <a:xfrm rot="607256">
                <a:off x="8691899" y="1332670"/>
                <a:ext cx="9526" cy="9526"/>
              </a:xfrm>
              <a:prstGeom prst="rect">
                <a:avLst/>
              </a:prstGeom>
              <a:solidFill>
                <a:srgbClr val="EEEF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Shape 2124"/>
              <p:cNvSpPr/>
              <p:nvPr/>
            </p:nvSpPr>
            <p:spPr>
              <a:xfrm rot="607256">
                <a:off x="8691899" y="1332670"/>
                <a:ext cx="9526" cy="9526"/>
              </a:xfrm>
              <a:prstGeom prst="rect">
                <a:avLst/>
              </a:prstGeom>
              <a:solidFill>
                <a:srgbClr val="FC9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Shape 2125"/>
              <p:cNvSpPr/>
              <p:nvPr/>
            </p:nvSpPr>
            <p:spPr>
              <a:xfrm rot="607256">
                <a:off x="8366922" y="1339926"/>
                <a:ext cx="256316" cy="7832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moveTo>
                      <a:pt x="0" y="21466"/>
                    </a:moveTo>
                    <a:cubicBezTo>
                      <a:pt x="0" y="21466"/>
                      <a:pt x="0" y="21466"/>
                      <a:pt x="0" y="21466"/>
                    </a:cubicBezTo>
                    <a:cubicBezTo>
                      <a:pt x="0" y="21466"/>
                      <a:pt x="0" y="21466"/>
                      <a:pt x="0" y="21466"/>
                    </a:cubicBezTo>
                    <a:moveTo>
                      <a:pt x="0" y="21466"/>
                    </a:moveTo>
                    <a:cubicBezTo>
                      <a:pt x="0" y="21466"/>
                      <a:pt x="0" y="21466"/>
                      <a:pt x="0" y="21466"/>
                    </a:cubicBezTo>
                    <a:cubicBezTo>
                      <a:pt x="0" y="21466"/>
                      <a:pt x="0" y="21466"/>
                      <a:pt x="0" y="21466"/>
                    </a:cubicBezTo>
                    <a:moveTo>
                      <a:pt x="0" y="21466"/>
                    </a:moveTo>
                    <a:cubicBezTo>
                      <a:pt x="0" y="21466"/>
                      <a:pt x="0" y="21466"/>
                      <a:pt x="0" y="21466"/>
                    </a:cubicBezTo>
                    <a:cubicBezTo>
                      <a:pt x="0" y="21466"/>
                      <a:pt x="0" y="21466"/>
                      <a:pt x="0" y="21466"/>
                    </a:cubicBezTo>
                    <a:moveTo>
                      <a:pt x="0" y="21466"/>
                    </a:moveTo>
                    <a:cubicBezTo>
                      <a:pt x="0" y="21466"/>
                      <a:pt x="0" y="21466"/>
                      <a:pt x="0" y="21466"/>
                    </a:cubicBezTo>
                    <a:cubicBezTo>
                      <a:pt x="0" y="21466"/>
                      <a:pt x="0" y="21466"/>
                      <a:pt x="0" y="21466"/>
                    </a:cubicBezTo>
                    <a:moveTo>
                      <a:pt x="408" y="21332"/>
                    </a:moveTo>
                    <a:cubicBezTo>
                      <a:pt x="408" y="21332"/>
                      <a:pt x="408" y="21332"/>
                      <a:pt x="408" y="21332"/>
                    </a:cubicBezTo>
                    <a:cubicBezTo>
                      <a:pt x="408" y="21332"/>
                      <a:pt x="408" y="21332"/>
                      <a:pt x="408" y="21332"/>
                    </a:cubicBezTo>
                    <a:moveTo>
                      <a:pt x="2853" y="20124"/>
                    </a:moveTo>
                    <a:cubicBezTo>
                      <a:pt x="2853" y="20124"/>
                      <a:pt x="2853" y="20124"/>
                      <a:pt x="2853" y="20124"/>
                    </a:cubicBezTo>
                    <a:cubicBezTo>
                      <a:pt x="2853" y="20124"/>
                      <a:pt x="2853" y="20124"/>
                      <a:pt x="2853" y="20124"/>
                    </a:cubicBezTo>
                    <a:moveTo>
                      <a:pt x="2853" y="19990"/>
                    </a:moveTo>
                    <a:cubicBezTo>
                      <a:pt x="2853" y="19990"/>
                      <a:pt x="2853" y="19990"/>
                      <a:pt x="2853" y="19990"/>
                    </a:cubicBezTo>
                    <a:cubicBezTo>
                      <a:pt x="2853" y="19990"/>
                      <a:pt x="2853" y="19990"/>
                      <a:pt x="2853" y="19990"/>
                    </a:cubicBezTo>
                    <a:moveTo>
                      <a:pt x="3260" y="19990"/>
                    </a:moveTo>
                    <a:cubicBezTo>
                      <a:pt x="3260" y="19990"/>
                      <a:pt x="3260" y="19990"/>
                      <a:pt x="3260" y="19990"/>
                    </a:cubicBezTo>
                    <a:cubicBezTo>
                      <a:pt x="3260" y="19990"/>
                      <a:pt x="3260" y="19990"/>
                      <a:pt x="3260" y="19990"/>
                    </a:cubicBezTo>
                    <a:moveTo>
                      <a:pt x="3260" y="19990"/>
                    </a:moveTo>
                    <a:cubicBezTo>
                      <a:pt x="3260" y="19990"/>
                      <a:pt x="3260" y="19990"/>
                      <a:pt x="3260" y="19990"/>
                    </a:cubicBezTo>
                    <a:cubicBezTo>
                      <a:pt x="3260" y="19990"/>
                      <a:pt x="3260" y="19990"/>
                      <a:pt x="3260" y="19990"/>
                    </a:cubicBezTo>
                    <a:moveTo>
                      <a:pt x="3260" y="19990"/>
                    </a:moveTo>
                    <a:cubicBezTo>
                      <a:pt x="3260" y="19990"/>
                      <a:pt x="3260" y="19990"/>
                      <a:pt x="3260" y="19990"/>
                    </a:cubicBezTo>
                    <a:cubicBezTo>
                      <a:pt x="3260" y="19990"/>
                      <a:pt x="3260" y="19990"/>
                      <a:pt x="3260" y="19990"/>
                    </a:cubicBezTo>
                    <a:moveTo>
                      <a:pt x="3260" y="19856"/>
                    </a:moveTo>
                    <a:cubicBezTo>
                      <a:pt x="3260" y="19856"/>
                      <a:pt x="3260" y="19856"/>
                      <a:pt x="3260" y="19856"/>
                    </a:cubicBezTo>
                    <a:cubicBezTo>
                      <a:pt x="3260" y="19856"/>
                      <a:pt x="3260" y="19856"/>
                      <a:pt x="3260" y="19856"/>
                    </a:cubicBezTo>
                    <a:moveTo>
                      <a:pt x="21600" y="0"/>
                    </a:moveTo>
                    <a:cubicBezTo>
                      <a:pt x="21192" y="2817"/>
                      <a:pt x="18747" y="11940"/>
                      <a:pt x="3260" y="19856"/>
                    </a:cubicBezTo>
                    <a:cubicBezTo>
                      <a:pt x="18747" y="11940"/>
                      <a:pt x="21192" y="2817"/>
                      <a:pt x="21600" y="0"/>
                    </a:cubicBezTo>
                  </a:path>
                </a:pathLst>
              </a:custGeom>
              <a:solidFill>
                <a:srgbClr val="F1F1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Shape 2127"/>
              <p:cNvSpPr/>
              <p:nvPr/>
            </p:nvSpPr>
            <p:spPr>
              <a:xfrm rot="607256">
                <a:off x="8604738" y="1385592"/>
                <a:ext cx="53315" cy="319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73"/>
                    </a:moveTo>
                    <a:cubicBezTo>
                      <a:pt x="0" y="21273"/>
                      <a:pt x="0" y="21273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273"/>
                      <a:pt x="0" y="21273"/>
                      <a:pt x="0" y="21273"/>
                    </a:cubicBezTo>
                    <a:moveTo>
                      <a:pt x="0" y="21273"/>
                    </a:moveTo>
                    <a:cubicBezTo>
                      <a:pt x="0" y="21273"/>
                      <a:pt x="0" y="21273"/>
                      <a:pt x="0" y="21273"/>
                    </a:cubicBezTo>
                    <a:cubicBezTo>
                      <a:pt x="0" y="21273"/>
                      <a:pt x="0" y="21273"/>
                      <a:pt x="0" y="21273"/>
                    </a:cubicBezTo>
                    <a:moveTo>
                      <a:pt x="0" y="21273"/>
                    </a:moveTo>
                    <a:cubicBezTo>
                      <a:pt x="0" y="21273"/>
                      <a:pt x="0" y="21273"/>
                      <a:pt x="0" y="21273"/>
                    </a:cubicBezTo>
                    <a:cubicBezTo>
                      <a:pt x="0" y="21273"/>
                      <a:pt x="0" y="21273"/>
                      <a:pt x="0" y="21273"/>
                    </a:cubicBezTo>
                    <a:moveTo>
                      <a:pt x="17673" y="6218"/>
                    </a:moveTo>
                    <a:cubicBezTo>
                      <a:pt x="17673" y="6218"/>
                      <a:pt x="17673" y="6218"/>
                      <a:pt x="17673" y="6218"/>
                    </a:cubicBezTo>
                    <a:cubicBezTo>
                      <a:pt x="17673" y="6218"/>
                      <a:pt x="17673" y="6218"/>
                      <a:pt x="17673" y="6218"/>
                    </a:cubicBezTo>
                    <a:moveTo>
                      <a:pt x="17673" y="5891"/>
                    </a:moveTo>
                    <a:cubicBezTo>
                      <a:pt x="17673" y="5891"/>
                      <a:pt x="17673" y="5891"/>
                      <a:pt x="17673" y="5891"/>
                    </a:cubicBezTo>
                    <a:cubicBezTo>
                      <a:pt x="17673" y="5891"/>
                      <a:pt x="17673" y="5891"/>
                      <a:pt x="17673" y="5891"/>
                    </a:cubicBezTo>
                    <a:moveTo>
                      <a:pt x="17673" y="5891"/>
                    </a:moveTo>
                    <a:cubicBezTo>
                      <a:pt x="17673" y="5891"/>
                      <a:pt x="17673" y="5891"/>
                      <a:pt x="17673" y="5891"/>
                    </a:cubicBezTo>
                    <a:cubicBezTo>
                      <a:pt x="17673" y="5891"/>
                      <a:pt x="17673" y="5891"/>
                      <a:pt x="17673" y="5891"/>
                    </a:cubicBezTo>
                    <a:moveTo>
                      <a:pt x="17673" y="5891"/>
                    </a:moveTo>
                    <a:cubicBezTo>
                      <a:pt x="17673" y="5891"/>
                      <a:pt x="17673" y="5891"/>
                      <a:pt x="17673" y="5891"/>
                    </a:cubicBezTo>
                    <a:cubicBezTo>
                      <a:pt x="17673" y="5891"/>
                      <a:pt x="17673" y="5891"/>
                      <a:pt x="17673" y="5891"/>
                    </a:cubicBezTo>
                    <a:moveTo>
                      <a:pt x="21600" y="0"/>
                    </a:moveTo>
                    <a:cubicBezTo>
                      <a:pt x="19636" y="1636"/>
                      <a:pt x="19636" y="3600"/>
                      <a:pt x="17673" y="5891"/>
                    </a:cubicBezTo>
                    <a:cubicBezTo>
                      <a:pt x="19636" y="3600"/>
                      <a:pt x="19636" y="1636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</a:path>
                </a:pathLst>
              </a:custGeom>
              <a:solidFill>
                <a:srgbClr val="F197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Shape 2128"/>
              <p:cNvSpPr/>
              <p:nvPr/>
            </p:nvSpPr>
            <p:spPr>
              <a:xfrm rot="607256">
                <a:off x="7840878" y="2033511"/>
                <a:ext cx="100476" cy="188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moveTo>
                      <a:pt x="0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moveTo>
                      <a:pt x="11314" y="12738"/>
                    </a:moveTo>
                    <a:cubicBezTo>
                      <a:pt x="8229" y="15508"/>
                      <a:pt x="4114" y="18277"/>
                      <a:pt x="0" y="21600"/>
                    </a:cubicBezTo>
                    <a:cubicBezTo>
                      <a:pt x="4114" y="18277"/>
                      <a:pt x="8229" y="15508"/>
                      <a:pt x="11314" y="12738"/>
                    </a:cubicBezTo>
                    <a:moveTo>
                      <a:pt x="11314" y="12185"/>
                    </a:moveTo>
                    <a:cubicBezTo>
                      <a:pt x="11314" y="12185"/>
                      <a:pt x="11314" y="12738"/>
                      <a:pt x="11314" y="12738"/>
                    </a:cubicBezTo>
                    <a:cubicBezTo>
                      <a:pt x="11314" y="12738"/>
                      <a:pt x="11314" y="12185"/>
                      <a:pt x="11314" y="12185"/>
                    </a:cubicBezTo>
                    <a:moveTo>
                      <a:pt x="11314" y="12185"/>
                    </a:moveTo>
                    <a:cubicBezTo>
                      <a:pt x="11314" y="12185"/>
                      <a:pt x="11314" y="12185"/>
                      <a:pt x="11314" y="12185"/>
                    </a:cubicBezTo>
                    <a:cubicBezTo>
                      <a:pt x="11314" y="12185"/>
                      <a:pt x="11314" y="12185"/>
                      <a:pt x="11314" y="12185"/>
                    </a:cubicBezTo>
                    <a:moveTo>
                      <a:pt x="11314" y="12185"/>
                    </a:moveTo>
                    <a:cubicBezTo>
                      <a:pt x="11314" y="12185"/>
                      <a:pt x="11314" y="12185"/>
                      <a:pt x="11314" y="12185"/>
                    </a:cubicBezTo>
                    <a:cubicBezTo>
                      <a:pt x="11314" y="12185"/>
                      <a:pt x="11314" y="12185"/>
                      <a:pt x="11314" y="12185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</a:path>
                </a:pathLst>
              </a:custGeom>
              <a:solidFill>
                <a:srgbClr val="005F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Shape 2129"/>
              <p:cNvSpPr/>
              <p:nvPr/>
            </p:nvSpPr>
            <p:spPr>
              <a:xfrm rot="607256">
                <a:off x="7798274" y="2399558"/>
                <a:ext cx="9526" cy="953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Shape 2130"/>
              <p:cNvSpPr/>
              <p:nvPr/>
            </p:nvSpPr>
            <p:spPr>
              <a:xfrm rot="607256">
                <a:off x="7800999" y="2387838"/>
                <a:ext cx="34860" cy="14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429" y="7200"/>
                      <a:pt x="6171" y="144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3086" y="21600"/>
                      <a:pt x="3086" y="21600"/>
                      <a:pt x="3086" y="21600"/>
                    </a:cubicBezTo>
                    <a:cubicBezTo>
                      <a:pt x="9257" y="14400"/>
                      <a:pt x="15429" y="7200"/>
                      <a:pt x="21600" y="0"/>
                    </a:cubicBezTo>
                  </a:path>
                </a:pathLst>
              </a:custGeom>
              <a:solidFill>
                <a:srgbClr val="0064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Shape 2131"/>
              <p:cNvSpPr/>
              <p:nvPr/>
            </p:nvSpPr>
            <p:spPr>
              <a:xfrm rot="607256">
                <a:off x="7866255" y="2375687"/>
                <a:ext cx="9526" cy="9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0"/>
                      <a:pt x="0" y="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0"/>
                      <a:pt x="0" y="0"/>
                      <a:pt x="21600" y="0"/>
                    </a:cubicBezTo>
                  </a:path>
                </a:pathLst>
              </a:custGeom>
              <a:solidFill>
                <a:srgbClr val="FCFD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Shape 2132"/>
              <p:cNvSpPr/>
              <p:nvPr/>
            </p:nvSpPr>
            <p:spPr>
              <a:xfrm rot="607256">
                <a:off x="7860849" y="2381566"/>
                <a:ext cx="9526" cy="953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Shape 2133"/>
              <p:cNvSpPr/>
              <p:nvPr/>
            </p:nvSpPr>
            <p:spPr>
              <a:xfrm rot="607256">
                <a:off x="7837917" y="2378933"/>
                <a:ext cx="24607" cy="14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2960" y="7200"/>
                      <a:pt x="8640" y="14400"/>
                      <a:pt x="0" y="21600"/>
                    </a:cubicBezTo>
                    <a:cubicBezTo>
                      <a:pt x="8640" y="14400"/>
                      <a:pt x="12960" y="720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</a:path>
                </a:pathLst>
              </a:custGeom>
              <a:solidFill>
                <a:srgbClr val="0064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Shape 2134"/>
              <p:cNvSpPr/>
              <p:nvPr/>
            </p:nvSpPr>
            <p:spPr>
              <a:xfrm rot="607256">
                <a:off x="8465328" y="1315832"/>
                <a:ext cx="198902" cy="377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05" y="21323"/>
                    </a:moveTo>
                    <a:cubicBezTo>
                      <a:pt x="15805" y="21323"/>
                      <a:pt x="15805" y="21323"/>
                      <a:pt x="15805" y="21323"/>
                    </a:cubicBezTo>
                    <a:cubicBezTo>
                      <a:pt x="15805" y="21323"/>
                      <a:pt x="15805" y="21323"/>
                      <a:pt x="15805" y="21323"/>
                    </a:cubicBezTo>
                    <a:moveTo>
                      <a:pt x="15805" y="21323"/>
                    </a:moveTo>
                    <a:cubicBezTo>
                      <a:pt x="15805" y="21323"/>
                      <a:pt x="15805" y="21323"/>
                      <a:pt x="15805" y="21323"/>
                    </a:cubicBezTo>
                    <a:cubicBezTo>
                      <a:pt x="15805" y="21323"/>
                      <a:pt x="15805" y="21323"/>
                      <a:pt x="15805" y="21323"/>
                    </a:cubicBezTo>
                    <a:moveTo>
                      <a:pt x="0" y="15508"/>
                    </a:moveTo>
                    <a:cubicBezTo>
                      <a:pt x="0" y="15508"/>
                      <a:pt x="0" y="15508"/>
                      <a:pt x="0" y="15508"/>
                    </a:cubicBezTo>
                    <a:cubicBezTo>
                      <a:pt x="15805" y="21600"/>
                      <a:pt x="15805" y="21600"/>
                      <a:pt x="15805" y="21600"/>
                    </a:cubicBezTo>
                    <a:cubicBezTo>
                      <a:pt x="0" y="15508"/>
                      <a:pt x="0" y="15508"/>
                      <a:pt x="0" y="15508"/>
                    </a:cubicBezTo>
                    <a:moveTo>
                      <a:pt x="20546" y="8585"/>
                    </a:moveTo>
                    <a:cubicBezTo>
                      <a:pt x="19493" y="11908"/>
                      <a:pt x="18439" y="16338"/>
                      <a:pt x="15805" y="21323"/>
                    </a:cubicBezTo>
                    <a:cubicBezTo>
                      <a:pt x="18439" y="16338"/>
                      <a:pt x="19493" y="11908"/>
                      <a:pt x="20546" y="8585"/>
                    </a:cubicBezTo>
                    <a:moveTo>
                      <a:pt x="20546" y="8308"/>
                    </a:moveTo>
                    <a:cubicBezTo>
                      <a:pt x="20546" y="8308"/>
                      <a:pt x="20546" y="8585"/>
                      <a:pt x="20546" y="8585"/>
                    </a:cubicBezTo>
                    <a:cubicBezTo>
                      <a:pt x="20546" y="8585"/>
                      <a:pt x="20546" y="8308"/>
                      <a:pt x="20546" y="8308"/>
                    </a:cubicBezTo>
                    <a:moveTo>
                      <a:pt x="20546" y="8308"/>
                    </a:moveTo>
                    <a:cubicBezTo>
                      <a:pt x="20546" y="8308"/>
                      <a:pt x="20546" y="8308"/>
                      <a:pt x="20546" y="8308"/>
                    </a:cubicBezTo>
                    <a:cubicBezTo>
                      <a:pt x="20546" y="8308"/>
                      <a:pt x="20546" y="8308"/>
                      <a:pt x="20546" y="8308"/>
                    </a:cubicBezTo>
                    <a:moveTo>
                      <a:pt x="20546" y="8308"/>
                    </a:moveTo>
                    <a:cubicBezTo>
                      <a:pt x="20546" y="8308"/>
                      <a:pt x="20546" y="8308"/>
                      <a:pt x="20546" y="8308"/>
                    </a:cubicBezTo>
                    <a:cubicBezTo>
                      <a:pt x="20546" y="8308"/>
                      <a:pt x="20546" y="8308"/>
                      <a:pt x="20546" y="8308"/>
                    </a:cubicBezTo>
                    <a:moveTo>
                      <a:pt x="20546" y="8308"/>
                    </a:moveTo>
                    <a:cubicBezTo>
                      <a:pt x="20546" y="8308"/>
                      <a:pt x="20546" y="8308"/>
                      <a:pt x="20546" y="8308"/>
                    </a:cubicBezTo>
                    <a:cubicBezTo>
                      <a:pt x="20546" y="8308"/>
                      <a:pt x="20546" y="8308"/>
                      <a:pt x="20546" y="8308"/>
                    </a:cubicBezTo>
                    <a:moveTo>
                      <a:pt x="21600" y="3323"/>
                    </a:moveTo>
                    <a:cubicBezTo>
                      <a:pt x="21600" y="3323"/>
                      <a:pt x="21600" y="3323"/>
                      <a:pt x="21600" y="3323"/>
                    </a:cubicBezTo>
                    <a:cubicBezTo>
                      <a:pt x="21600" y="3323"/>
                      <a:pt x="21600" y="3323"/>
                      <a:pt x="21600" y="3323"/>
                    </a:cubicBezTo>
                    <a:moveTo>
                      <a:pt x="21600" y="554"/>
                    </a:moveTo>
                    <a:cubicBezTo>
                      <a:pt x="21600" y="1108"/>
                      <a:pt x="21600" y="1938"/>
                      <a:pt x="21600" y="3323"/>
                    </a:cubicBezTo>
                    <a:cubicBezTo>
                      <a:pt x="21600" y="2215"/>
                      <a:pt x="21600" y="1385"/>
                      <a:pt x="21600" y="831"/>
                    </a:cubicBezTo>
                    <a:cubicBezTo>
                      <a:pt x="21600" y="831"/>
                      <a:pt x="21600" y="831"/>
                      <a:pt x="21600" y="831"/>
                    </a:cubicBezTo>
                    <a:cubicBezTo>
                      <a:pt x="21600" y="831"/>
                      <a:pt x="21600" y="831"/>
                      <a:pt x="21600" y="831"/>
                    </a:cubicBezTo>
                    <a:cubicBezTo>
                      <a:pt x="21600" y="831"/>
                      <a:pt x="21600" y="554"/>
                      <a:pt x="21600" y="554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277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</a:path>
                </a:pathLst>
              </a:custGeom>
              <a:solidFill>
                <a:srgbClr val="F197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Shape 2136"/>
              <p:cNvSpPr/>
              <p:nvPr/>
            </p:nvSpPr>
            <p:spPr>
              <a:xfrm rot="607256">
                <a:off x="8164037" y="1834449"/>
                <a:ext cx="176346" cy="5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00" y="21600"/>
                    </a:moveTo>
                    <a:cubicBezTo>
                      <a:pt x="9000" y="21600"/>
                      <a:pt x="9000" y="21600"/>
                      <a:pt x="9000" y="21600"/>
                    </a:cubicBezTo>
                    <a:cubicBezTo>
                      <a:pt x="9000" y="21600"/>
                      <a:pt x="9000" y="21600"/>
                      <a:pt x="9000" y="21600"/>
                    </a:cubicBezTo>
                    <a:cubicBezTo>
                      <a:pt x="9000" y="21600"/>
                      <a:pt x="9000" y="21600"/>
                      <a:pt x="9000" y="21600"/>
                    </a:cubicBezTo>
                    <a:moveTo>
                      <a:pt x="0" y="11782"/>
                    </a:moveTo>
                    <a:cubicBezTo>
                      <a:pt x="0" y="11782"/>
                      <a:pt x="0" y="11782"/>
                      <a:pt x="0" y="11782"/>
                    </a:cubicBezTo>
                    <a:cubicBezTo>
                      <a:pt x="0" y="11782"/>
                      <a:pt x="0" y="11782"/>
                      <a:pt x="0" y="11782"/>
                    </a:cubicBezTo>
                    <a:moveTo>
                      <a:pt x="21600" y="0"/>
                    </a:moveTo>
                    <a:cubicBezTo>
                      <a:pt x="18600" y="13745"/>
                      <a:pt x="13800" y="21600"/>
                      <a:pt x="9000" y="21600"/>
                    </a:cubicBezTo>
                    <a:cubicBezTo>
                      <a:pt x="13800" y="21600"/>
                      <a:pt x="18600" y="13745"/>
                      <a:pt x="21600" y="0"/>
                    </a:cubicBezTo>
                    <a:moveTo>
                      <a:pt x="21600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600" y="0"/>
                      <a:pt x="21600" y="0"/>
                    </a:cubicBezTo>
                  </a:path>
                </a:pathLst>
              </a:custGeom>
              <a:solidFill>
                <a:srgbClr val="F197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8" name="Прямая соединительная линия 47"/>
          <p:cNvCxnSpPr/>
          <p:nvPr/>
        </p:nvCxnSpPr>
        <p:spPr>
          <a:xfrm>
            <a:off x="1290102" y="2122895"/>
            <a:ext cx="0" cy="37684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Равнобедренный треугольник 48"/>
          <p:cNvSpPr/>
          <p:nvPr/>
        </p:nvSpPr>
        <p:spPr>
          <a:xfrm>
            <a:off x="1226961" y="2099348"/>
            <a:ext cx="126282" cy="144016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84990" y="1360471"/>
            <a:ext cx="22312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+mj-lt"/>
              </a:rPr>
              <a:t>Обозначим требования в брифе, соберем всю информацию в один документ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910575" y="3301862"/>
            <a:ext cx="0" cy="33042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Равнобедренный треугольник 51"/>
          <p:cNvSpPr/>
          <p:nvPr/>
        </p:nvSpPr>
        <p:spPr>
          <a:xfrm rot="10800000">
            <a:off x="2846926" y="3560281"/>
            <a:ext cx="126282" cy="144016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794449" y="3715980"/>
            <a:ext cx="2231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+mj-lt"/>
              </a:rPr>
              <a:t>Подберем крутой дизайн, </a:t>
            </a:r>
            <a:r>
              <a:rPr lang="ru-RU" sz="1100" b="1" dirty="0">
                <a:latin typeface="+mj-lt"/>
              </a:rPr>
              <a:t>круто</a:t>
            </a:r>
            <a:r>
              <a:rPr lang="ru-RU" sz="1100" dirty="0">
                <a:latin typeface="+mj-lt"/>
              </a:rPr>
              <a:t> - не значит </a:t>
            </a:r>
            <a:r>
              <a:rPr lang="ru-RU" sz="1100" b="1" dirty="0">
                <a:latin typeface="+mj-lt"/>
              </a:rPr>
              <a:t>дорого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284265" y="1357845"/>
            <a:ext cx="31087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+mj-lt"/>
              </a:rPr>
              <a:t>Воплотим </a:t>
            </a:r>
            <a:r>
              <a:rPr lang="ru-RU" sz="1100" dirty="0" smtClean="0">
                <a:latin typeface="+mj-lt"/>
              </a:rPr>
              <a:t>идею </a:t>
            </a:r>
            <a:r>
              <a:rPr lang="ru-RU" sz="1100" dirty="0">
                <a:latin typeface="+mj-lt"/>
              </a:rPr>
              <a:t>в жизнь, заставим </a:t>
            </a:r>
            <a:r>
              <a:rPr lang="ru-RU" sz="1100" dirty="0" smtClean="0">
                <a:latin typeface="+mj-lt"/>
              </a:rPr>
              <a:t>ее функционировать, </a:t>
            </a:r>
            <a:r>
              <a:rPr lang="ru-RU" sz="1100" dirty="0">
                <a:latin typeface="+mj-lt"/>
              </a:rPr>
              <a:t>специалисты из IT отдела </a:t>
            </a:r>
            <a:endParaRPr lang="en-US" sz="1100" dirty="0" smtClean="0">
              <a:latin typeface="+mj-lt"/>
            </a:endParaRPr>
          </a:p>
          <a:p>
            <a:r>
              <a:rPr lang="ru-RU" sz="1100" dirty="0" smtClean="0">
                <a:latin typeface="+mj-lt"/>
              </a:rPr>
              <a:t>знают </a:t>
            </a:r>
            <a:r>
              <a:rPr lang="ru-RU" sz="1100" dirty="0">
                <a:latin typeface="+mj-lt"/>
              </a:rPr>
              <a:t>как Вам помочь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136623" y="3101526"/>
            <a:ext cx="0" cy="470438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Равнобедренный треугольник 61"/>
          <p:cNvSpPr/>
          <p:nvPr/>
        </p:nvSpPr>
        <p:spPr>
          <a:xfrm rot="10800000">
            <a:off x="6072974" y="3499956"/>
            <a:ext cx="126282" cy="144016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557509" y="3715980"/>
            <a:ext cx="31391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+mj-lt"/>
              </a:rPr>
              <a:t>Сопроводим клиента даже после окончания работ по сайту. </a:t>
            </a:r>
            <a:endParaRPr lang="en-US" sz="1100" dirty="0" smtClean="0">
              <a:latin typeface="+mj-lt"/>
            </a:endParaRPr>
          </a:p>
          <a:p>
            <a:pPr algn="ctr"/>
            <a:r>
              <a:rPr lang="ru-RU" sz="1100" dirty="0" smtClean="0">
                <a:latin typeface="+mj-lt"/>
              </a:rPr>
              <a:t>Будем развиваться вместе!</a:t>
            </a:r>
            <a:endParaRPr lang="ru-RU" sz="1100" dirty="0">
              <a:latin typeface="+mj-lt"/>
            </a:endParaRPr>
          </a:p>
        </p:txBody>
      </p:sp>
      <p:cxnSp>
        <p:nvCxnSpPr>
          <p:cNvPr id="64" name="Прямая соединительная линия 63"/>
          <p:cNvCxnSpPr>
            <a:stCxn id="65" idx="3"/>
          </p:cNvCxnSpPr>
          <p:nvPr/>
        </p:nvCxnSpPr>
        <p:spPr>
          <a:xfrm>
            <a:off x="4515504" y="2243364"/>
            <a:ext cx="0" cy="60599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Равнобедренный треугольник 64"/>
          <p:cNvSpPr/>
          <p:nvPr/>
        </p:nvSpPr>
        <p:spPr>
          <a:xfrm>
            <a:off x="4452363" y="2099348"/>
            <a:ext cx="126282" cy="144016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85893"/>
            <a:ext cx="616655" cy="61665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38" y="2676466"/>
            <a:ext cx="616655" cy="616655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10" y="2813970"/>
            <a:ext cx="616655" cy="61665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86" y="2587334"/>
            <a:ext cx="616655" cy="616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31" y="107979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604448" y="465998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08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23870" y="1059582"/>
            <a:ext cx="4076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+mj-lt"/>
              </a:rPr>
              <a:t>Свяжитесь с нами по любому удобному для вас контакту и мы сможем начать сотрудничество </a:t>
            </a:r>
            <a:endParaRPr lang="ru-RU" sz="1100" dirty="0">
              <a:latin typeface="+mj-lt"/>
            </a:endParaRPr>
          </a:p>
        </p:txBody>
      </p:sp>
      <p:sp>
        <p:nvSpPr>
          <p:cNvPr id="62" name="Равнобедренный треугольник 61"/>
          <p:cNvSpPr/>
          <p:nvPr/>
        </p:nvSpPr>
        <p:spPr>
          <a:xfrm rot="10800000">
            <a:off x="6072974" y="3499956"/>
            <a:ext cx="126282" cy="144016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26" y="564137"/>
            <a:ext cx="2349162" cy="23675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88495" y="1838279"/>
            <a:ext cx="62918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Посетите наш сайт: </a:t>
            </a:r>
            <a:r>
              <a:rPr lang="en-US" sz="1200" b="1" dirty="0" smtClean="0">
                <a:hlinkClick r:id="rId3"/>
              </a:rPr>
              <a:t>ergro.ru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088495" y="2422650"/>
            <a:ext cx="62918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Напишите нам на почту: </a:t>
            </a:r>
            <a:r>
              <a:rPr lang="en-US" sz="1200" b="1" dirty="0" smtClean="0"/>
              <a:t>tolibov@ergro.ru</a:t>
            </a:r>
            <a:endParaRPr lang="ru-RU" sz="1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088495" y="3007021"/>
            <a:ext cx="6152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+mj-lt"/>
              </a:rPr>
              <a:t>Консультация по телефону: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b="1" dirty="0">
                <a:latin typeface="+mj-lt"/>
              </a:rPr>
              <a:t>+7 (</a:t>
            </a:r>
            <a:r>
              <a:rPr lang="ru-RU" sz="1200" b="1" dirty="0">
                <a:latin typeface="+mj-lt"/>
              </a:rPr>
              <a:t>495</a:t>
            </a:r>
            <a:r>
              <a:rPr lang="en-US" sz="1200" b="1" dirty="0">
                <a:latin typeface="+mj-lt"/>
              </a:rPr>
              <a:t>) </a:t>
            </a:r>
            <a:r>
              <a:rPr lang="ru-RU" sz="1200" b="1" dirty="0">
                <a:latin typeface="+mj-lt"/>
              </a:rPr>
              <a:t>374</a:t>
            </a:r>
            <a:r>
              <a:rPr lang="en-US" sz="1200" b="1" dirty="0">
                <a:latin typeface="+mj-lt"/>
              </a:rPr>
              <a:t>-</a:t>
            </a:r>
            <a:r>
              <a:rPr lang="ru-RU" sz="1200" b="1" dirty="0">
                <a:latin typeface="+mj-lt"/>
              </a:rPr>
              <a:t>88</a:t>
            </a:r>
            <a:r>
              <a:rPr lang="en-US" sz="1200" b="1" dirty="0">
                <a:latin typeface="+mj-lt"/>
              </a:rPr>
              <a:t>-</a:t>
            </a:r>
            <a:r>
              <a:rPr lang="ru-RU" sz="1200" b="1" dirty="0">
                <a:latin typeface="+mj-lt"/>
              </a:rPr>
              <a:t>79</a:t>
            </a:r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9" y="2888398"/>
            <a:ext cx="526245" cy="52624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1" y="1707654"/>
            <a:ext cx="526245" cy="52624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2298026"/>
            <a:ext cx="526245" cy="52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410</Words>
  <Application>Microsoft Office PowerPoint</Application>
  <PresentationFormat>Экран (16:9)</PresentationFormat>
  <Paragraphs>52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Учетная запись Майкрософт</cp:lastModifiedBy>
  <cp:revision>86</cp:revision>
  <dcterms:created xsi:type="dcterms:W3CDTF">2020-04-19T11:28:54Z</dcterms:created>
  <dcterms:modified xsi:type="dcterms:W3CDTF">2022-06-21T08:35:01Z</dcterms:modified>
</cp:coreProperties>
</file>